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74" r:id="rId5"/>
    <p:sldId id="261" r:id="rId6"/>
    <p:sldId id="275" r:id="rId7"/>
    <p:sldId id="262" r:id="rId8"/>
    <p:sldId id="263" r:id="rId9"/>
    <p:sldId id="276" r:id="rId10"/>
    <p:sldId id="264" r:id="rId11"/>
    <p:sldId id="277" r:id="rId12"/>
    <p:sldId id="265" r:id="rId13"/>
    <p:sldId id="278" r:id="rId14"/>
    <p:sldId id="266" r:id="rId15"/>
    <p:sldId id="279" r:id="rId16"/>
    <p:sldId id="267" r:id="rId17"/>
    <p:sldId id="280" r:id="rId18"/>
    <p:sldId id="268" r:id="rId19"/>
    <p:sldId id="281" r:id="rId20"/>
    <p:sldId id="282" r:id="rId21"/>
    <p:sldId id="283" r:id="rId22"/>
    <p:sldId id="269" r:id="rId23"/>
    <p:sldId id="284" r:id="rId24"/>
    <p:sldId id="270" r:id="rId25"/>
    <p:sldId id="285" r:id="rId26"/>
    <p:sldId id="286" r:id="rId27"/>
    <p:sldId id="287" r:id="rId28"/>
    <p:sldId id="288" r:id="rId29"/>
    <p:sldId id="271" r:id="rId30"/>
    <p:sldId id="272" r:id="rId31"/>
    <p:sldId id="273" r:id="rId32"/>
    <p:sldId id="28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242" autoAdjust="0"/>
  </p:normalViewPr>
  <p:slideViewPr>
    <p:cSldViewPr snapToGrid="0">
      <p:cViewPr>
        <p:scale>
          <a:sx n="121" d="100"/>
          <a:sy n="121" d="100"/>
        </p:scale>
        <p:origin x="200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807F-D7F3-4BA9-934C-E7C365D94BFE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E7E14-F48A-4BE0-800B-1E78C6EB1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5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18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03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892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20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41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75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784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Doğrudan Uluslararası:</a:t>
            </a:r>
          </a:p>
          <a:p>
            <a:r>
              <a:rPr lang="pt-BR" b="1" dirty="0"/>
              <a:t>1071, 2232A, 2232B</a:t>
            </a:r>
            <a:endParaRPr lang="pt-BR" dirty="0"/>
          </a:p>
          <a:p>
            <a:endParaRPr lang="tr-TR" dirty="0"/>
          </a:p>
          <a:p>
            <a:r>
              <a:rPr lang="tr-TR" b="1" dirty="0"/>
              <a:t>Uluslararası Ortaklı Olabilen:</a:t>
            </a:r>
          </a:p>
          <a:p>
            <a:r>
              <a:rPr lang="tr-TR" b="1" dirty="0"/>
              <a:t>1001, 1003, 1501, 1507, 1511, 1707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48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86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79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36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15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49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2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7E14-F48A-4BE0-800B-1E78C6EB1DA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96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47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2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73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99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2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25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76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19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19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03A6-26D1-4EC2-8CAB-FA7192AABBE7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F4F4-ED57-4E25-A727-2552D989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5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hatgpt.com/backend-api/estuary/content?id=file_0000000011b471f487c889caa7c0f5d0&amp;ts=491778&amp;p=fs&amp;cid=1&amp;sig=2c5e83d0709d013be562625f6d71edd977db3ce3f3aee43192c355cb9441e72c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24" y="5620873"/>
            <a:ext cx="1510292" cy="11756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16" y="5539141"/>
            <a:ext cx="1651519" cy="125740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D72F734-ACCA-1A3C-2DCA-77D326076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935" y="-1"/>
            <a:ext cx="4858458" cy="1608084"/>
          </a:xfrm>
          <a:prstGeom prst="rect">
            <a:avLst/>
          </a:prstGeom>
        </p:spPr>
      </p:pic>
      <p:pic>
        <p:nvPicPr>
          <p:cNvPr id="1026" name="Picture 2" descr="Üniversite Logo Seti">
            <a:extLst>
              <a:ext uri="{FF2B5EF4-FFF2-40B4-BE49-F238E27FC236}">
                <a16:creationId xmlns:a16="http://schemas.microsoft.com/office/drawing/2014/main" id="{B40400F7-04DE-3D52-1935-9AC378CF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72" y="160338"/>
            <a:ext cx="3871984" cy="15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7AE086A-C0BC-C476-7044-A96978EB05B2}"/>
              </a:ext>
            </a:extLst>
          </p:cNvPr>
          <p:cNvSpPr txBox="1"/>
          <p:nvPr/>
        </p:nvSpPr>
        <p:spPr>
          <a:xfrm>
            <a:off x="9764219" y="6307015"/>
            <a:ext cx="246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Dr. </a:t>
            </a:r>
            <a:r>
              <a:rPr lang="tr-TR" b="1" dirty="0" err="1"/>
              <a:t>Öğr</a:t>
            </a:r>
            <a:r>
              <a:rPr lang="tr-TR" b="1" dirty="0"/>
              <a:t>. Üyesi Ece Güler </a:t>
            </a:r>
          </a:p>
        </p:txBody>
      </p:sp>
    </p:spTree>
    <p:extLst>
      <p:ext uri="{BB962C8B-B14F-4D97-AF65-F5344CB8AC3E}">
        <p14:creationId xmlns:p14="http://schemas.microsoft.com/office/powerpoint/2010/main" val="415171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TÜBİTAK – BİDEB (Öğrenci/İnsan Kaynağı)</a:t>
            </a:r>
          </a:p>
        </p:txBody>
      </p:sp>
      <p:pic>
        <p:nvPicPr>
          <p:cNvPr id="4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61599"/>
              </p:ext>
            </p:extLst>
          </p:nvPr>
        </p:nvGraphicFramePr>
        <p:xfrm>
          <a:off x="248491" y="1184395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92048"/>
              </p:ext>
            </p:extLst>
          </p:nvPr>
        </p:nvGraphicFramePr>
        <p:xfrm>
          <a:off x="248491" y="1644035"/>
          <a:ext cx="10974680" cy="16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2209-A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 Öğrencileri Araştırma Projeleri Destekleme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Üniversitelerde öğrenim gören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 lisans ve lisans öğrencilerini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süreçlerine aktif katılmaya, bilimsel düşünce ve proje kültürü geliştirmeye teşvik etmek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deneyimi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yazma ve yürütme becerisi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kazanmasını sağlamak.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Genellikle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Nisan ve Eylül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gibi dönemlerde açılması beklenir.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en fazla 12 aydır.</a:t>
                      </a:r>
                      <a:endParaRPr lang="tr-TR" sz="105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~12.000 TL toplam destek.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60779"/>
              </p:ext>
            </p:extLst>
          </p:nvPr>
        </p:nvGraphicFramePr>
        <p:xfrm>
          <a:off x="248491" y="3335675"/>
          <a:ext cx="10974680" cy="16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2209-B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 Öğrencileri Sanayiye Yönelik Araştırma Projeleri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teorik bilgilerini sanayinin gerçek problemlerine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uygulamalı projelerle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dönüştürmeleri,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Endüstriyel problemleri çözme becerisi ve Ar-Ge kültürü kazanmaları,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çevre ile sanayi arasında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erken dönem işbirliği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deneyimi edinmeleridir.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Dönemsel çağrılı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programdır.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en fazla 12 aydır.</a:t>
                      </a:r>
                      <a:endParaRPr lang="tr-TR" sz="105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~16.000 TL toplam destek.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9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93806"/>
              </p:ext>
            </p:extLst>
          </p:nvPr>
        </p:nvGraphicFramePr>
        <p:xfrm>
          <a:off x="248491" y="519377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5826"/>
              </p:ext>
            </p:extLst>
          </p:nvPr>
        </p:nvGraphicFramePr>
        <p:xfrm>
          <a:off x="248491" y="2830677"/>
          <a:ext cx="1097468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9599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2211-A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İçi Doktora Burs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Doktora öğrenimlerini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odaklı sürdürmelerini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Nitelikli insan kaynağı yetiştirmeyi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Türkiye’nin bilimsel ve teknolojik gelişimine katkı sağlayacak araştırmacı profili oluşturmayı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teşvik etmektir.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2211-A programı “dönemsel </a:t>
                      </a:r>
                      <a:r>
                        <a:rPr lang="tr-TR" sz="105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çağrılı”dır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her yıl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az iki dönem başvuru alınır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dönem: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İlkbahar dönemi (genellikle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Mart–Mayıs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dönem: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Güz dönemi (genellikle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Ekim–Kasım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dönemi: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Mart – 24 Mart 2026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yılı 2. dönem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çağrısı ise  : </a:t>
                      </a:r>
                      <a:r>
                        <a:rPr lang="pl-PL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Ekim – 27 Ekim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burs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689"/>
              </p:ext>
            </p:extLst>
          </p:nvPr>
        </p:nvGraphicFramePr>
        <p:xfrm>
          <a:off x="248491" y="979017"/>
          <a:ext cx="10974680" cy="1851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981761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2210-A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İçi Yüksek Lisans Burs Programı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Türkiye’de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tezli yüksek lisans eğitimi yapan başarılı öğrencileri desteklemek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araştırma süreçlerini sürdürürken maddi olarak desteklenmesini sağlamak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Türkiye’nin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kapasitesini, nitelikli insan kaynağını ve bilimsel üretimini artırmak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için 1. dönem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başvuru tarihleri 2-24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 2026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için 2. dönem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başvuru tarihleri 5-27 Ekim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burs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7" name="Picture 4" descr="TÜBİTAK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4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37313"/>
              </p:ext>
            </p:extLst>
          </p:nvPr>
        </p:nvGraphicFramePr>
        <p:xfrm>
          <a:off x="183176" y="3545664"/>
          <a:ext cx="10974680" cy="2629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2629692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2232-A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Lider Araştırmacılar Programı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Türkiye’ye gelerek araştırma yapmalarını,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Türkiye’deki devlet veya vakıf yükseköğretim kurumlarında, araştırma altyapılarında, kamu araştırma enstitülerinde, Ar-Ge veya tasarım merkezlerine sahip özel sektör kuruluşlarında, teknopark içindeki şirketlerde vb. kurumlarda çalışmalarını sürdürmelerini teşvik etmektir.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sayede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nitelikli araştırmacıların ülkeye çekilmesi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bilgi transferi ve uluslararası işbirliklerinin güçlendirilmesi hedeflenir.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2232-A programı dönemsel çağrılıdır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sabit bir yıl takvimi yoktur; çağrılar her yıl ilan edilir.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es-ES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 az 24 ay, en fazla 36 ay</a:t>
                      </a:r>
                      <a:endParaRPr lang="tr-TR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Üst limit çağrıya göre belirlenir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5775"/>
              </p:ext>
            </p:extLst>
          </p:nvPr>
        </p:nvGraphicFramePr>
        <p:xfrm>
          <a:off x="183176" y="223004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0548"/>
              </p:ext>
            </p:extLst>
          </p:nvPr>
        </p:nvGraphicFramePr>
        <p:xfrm>
          <a:off x="183176" y="682644"/>
          <a:ext cx="10974680" cy="17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İçi Doktora Sonrası Araştırma Burs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Türkiye’de doktora veya ilgili yeterlik derecesi almış (veya alacak olan) araştırmacıların,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içinde yükseköğretim kurumlarında, araştırma altyapılarında, kamu araştırma enstitülerinde, Ar-Ge/dizayn merkezleriyle teknopark şirketlerinde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doktor sonrasına yönelik araştırma yapmalarını desteklemektir.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 Programı dönemsel çağrılıdır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her yıl belirli zamanlarda duyurularla açılır.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24 aydır.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burs + araştırma desteği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9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CC8142B6-2B85-2D98-0672-E5132CC03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10"/>
              </p:ext>
            </p:extLst>
          </p:nvPr>
        </p:nvGraphicFramePr>
        <p:xfrm>
          <a:off x="183176" y="2450484"/>
          <a:ext cx="10974680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2520859048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3132307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5676526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55184125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46517473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Dışı Doktora Sonrası Araştırma Burs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Doktora derecesini almış araştırmacıların yurt dışındaki üniversite veya araştırma kurumlarında araştırma yaparak bilimsel deneyim kazanmalarını ve uluslararası iş birliği geliştirmelerini desteklemek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2219 Programı dönemsel çağrılıdır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her yıl belirli zamanlarda duyurularla açılır.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12 aydır. (Uzatmalarla 24 aya çıkabilir)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</a:t>
                      </a:r>
                      <a:r>
                        <a:rPr lang="tr-TR" sz="1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burs+gidiş-dönüş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uçak bileti desteği ve bazı durumlarda sağlık sigortası desteği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6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9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94273"/>
              </p:ext>
            </p:extLst>
          </p:nvPr>
        </p:nvGraphicFramePr>
        <p:xfrm>
          <a:off x="183176" y="1182502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91596"/>
              </p:ext>
            </p:extLst>
          </p:nvPr>
        </p:nvGraphicFramePr>
        <p:xfrm>
          <a:off x="183176" y="1642142"/>
          <a:ext cx="10974680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755191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2232-B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Lider Araştırmacılar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Ülkemiz için stratejik öneme sahip bilimsel ve/veya teknolojik araştırma alanlarında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deneyime sahip genç araştırmacıların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Türkiye’ye gelerek araştırma yapmalarını teşvik etmeyi amaçlar.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Program, özellikle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yaş altı genç araştırmacıların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Türkiye’deki devlet veya vakıf üniversitelerinde, kamu araştırma kuruluşlarında, yeterlik almış altyapılarda, teknopark şirketlerinde, Ar-Ge/tasarım merkezlerinde bilimsel çalışmaları sürdürmesi için destek sağlar.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2232-B programı “dönemsel </a:t>
                      </a:r>
                      <a:r>
                        <a:rPr lang="tr-TR" sz="105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çağrılı”dır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Üst limit çağrıya göre belirlenir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20484"/>
              </p:ext>
            </p:extLst>
          </p:nvPr>
        </p:nvGraphicFramePr>
        <p:xfrm>
          <a:off x="183176" y="4613942"/>
          <a:ext cx="10974680" cy="16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755191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Sanayi Doktora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Üniversite–sanayi işbirliğiyle yetiştirilmesini,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Sanayide doktoralı araştırmacı istihdamının teşvik edilmesini,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Üniversite/araştırma altyapısı ile sanayi arasında sürdürülebilir işbirliklerinin geliştirilmesini</a:t>
                      </a:r>
                      <a:b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amaçlar.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 programı dönemsel / çağrılıdır ve sabit yıllık takvimi yoktur.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Burs + firma destekleri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2" name="Picture 4" descr="TÜBİTAK - Vikipedi">
            <a:extLst>
              <a:ext uri="{FF2B5EF4-FFF2-40B4-BE49-F238E27FC236}">
                <a16:creationId xmlns:a16="http://schemas.microsoft.com/office/drawing/2014/main" id="{D1771A9E-5AD2-A029-8B84-E26B3D07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9120" y="165718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TÜSEB – Akademik Ve Sağlık Odaklı Proje Destekleri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45212"/>
              </p:ext>
            </p:extLst>
          </p:nvPr>
        </p:nvGraphicFramePr>
        <p:xfrm>
          <a:off x="379120" y="1365985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52772"/>
              </p:ext>
            </p:extLst>
          </p:nvPr>
        </p:nvGraphicFramePr>
        <p:xfrm>
          <a:off x="379120" y="1825625"/>
          <a:ext cx="1097468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344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9528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 Öğrencisi Araştırma Projeleri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kültürü ve bilimsel proje yürütme yetkinliklerini erken aşamada kazanması,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 düzeyinden itibaren bilimsel ve teknolojik katkı sağlayacak çalışmalar yürütmeleri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hedeflenir.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TÜSEB’in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 çağrıları yıllık dönemler halinde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açılır ve başvuru tarihleri her yıl TÜSEB tarafından ilan edilir.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8425"/>
              </p:ext>
            </p:extLst>
          </p:nvPr>
        </p:nvGraphicFramePr>
        <p:xfrm>
          <a:off x="379120" y="3186591"/>
          <a:ext cx="10974680" cy="1851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Lisans Öğrencisi Araştırma Projeleri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lisans öğrencilerinin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kapasitesini ve bilimsel üretkenliğini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artırmayı,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akademik ve teknolojik projelerde aktif rol almalarını,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alanında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veya geliştirilmiş çözümler ortaya koyacak araştırmalar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yapmalarını desteklemeyi hedefler.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12 ay (1 yıl)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Şubat 2026 – 09 Mart 2026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Kapsamlı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yaklaşık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2026 – 05 Nisan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sp>
        <p:nvSpPr>
          <p:cNvPr id="9" name="AutoShape 2" descr="TÜSEB (Türkiye Sağlık Enstitüleri Başkanlığı) Logo PNG Vector (AI) Free  Download"/>
          <p:cNvSpPr>
            <a:spLocks noChangeAspect="1" noChangeArrowheads="1"/>
          </p:cNvSpPr>
          <p:nvPr/>
        </p:nvSpPr>
        <p:spPr bwMode="auto">
          <a:xfrm>
            <a:off x="10864008" y="2482499"/>
            <a:ext cx="47218" cy="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Türkiye Sağlık Enstitüleri Başkanlığı - TÜSEB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5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08838"/>
              </p:ext>
            </p:extLst>
          </p:nvPr>
        </p:nvGraphicFramePr>
        <p:xfrm>
          <a:off x="478873" y="651090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48898"/>
              </p:ext>
            </p:extLst>
          </p:nvPr>
        </p:nvGraphicFramePr>
        <p:xfrm>
          <a:off x="478873" y="1110730"/>
          <a:ext cx="1097468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Doktora / Tıpta Uzmanlık Araştırma Projeleri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araştırma kültürü kazanır,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Ürün veya teknoloji geliştirmeye yönelik bilimsel çalışmalar yapar,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bilim ve teknolojilerine katkı sunacak özgün Ar-Ge proje çıktıları üretir.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18 ay (1 yıl 6 ay)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Şubat 2026 – 09 Mart 2026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Kapsamlı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2026 – 05 Nisan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09138"/>
              </p:ext>
            </p:extLst>
          </p:nvPr>
        </p:nvGraphicFramePr>
        <p:xfrm>
          <a:off x="478873" y="2482330"/>
          <a:ext cx="10974680" cy="2491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Akademisyen Araştırma Projeleri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Üniversitelerde, araştırma enstitülerinde/merkezlerinde veya kamu ve özel sektörde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zamanlı çalışan </a:t>
                      </a:r>
                      <a:r>
                        <a:rPr lang="tr-TR" sz="105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akademisyenler ve uzmanlar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tarafından yürütülecek Ar-Ge projelerini desteklemektir.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destek, özellikle insan sağlığına yönelik sorunlara bilimsel/teknolojik çözümler getiren araştırmaların yürütülmesini teşvik eder ve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üründen pazara teknoloji geliştirmeye kadar süreçleri güçlendirmeyi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hedefler.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 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nn-NO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aşvurular:</a:t>
                      </a:r>
                      <a:r>
                        <a:rPr lang="nn-NO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n-NO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2026 – 05 Nisan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7" name="Picture 4" descr="Türkiye Sağlık Enstitüleri Başkanlığı - TÜSEB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5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75761"/>
              </p:ext>
            </p:extLst>
          </p:nvPr>
        </p:nvGraphicFramePr>
        <p:xfrm>
          <a:off x="455353" y="940630"/>
          <a:ext cx="1097468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64356"/>
              </p:ext>
            </p:extLst>
          </p:nvPr>
        </p:nvGraphicFramePr>
        <p:xfrm>
          <a:off x="455353" y="1580710"/>
          <a:ext cx="10974680" cy="2331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Ar-</a:t>
                      </a:r>
                      <a:r>
                        <a:rPr lang="tr-TR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Projeleri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Özgün bilimsel bilgiler üreten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Problemlere çözüm sunan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katma değerli ve ticarileşme potansiyeli olan ürün geliştirmeye odaklı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öneme sahip Ar-Ge projelerini desteklemek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2026-1. Dönem </a:t>
                      </a:r>
                    </a:p>
                    <a:p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Şubat 2026 – 23 Şubat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Kapsamlı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Mart 2026 – 05 Nisan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2026-2. Dönem </a:t>
                      </a: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Eylül 2026 – 13 Eylül 2026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Kapsamlı Başvuru: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Eylül 2026 – 26 Ekim 2026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sp>
        <p:nvSpPr>
          <p:cNvPr id="8" name="AutoShape 2" descr="TÜSEB (Türkiye Sağlık Enstitüleri Başkanlığı) Logo PNG Vector (AI) Free  Download"/>
          <p:cNvSpPr>
            <a:spLocks noChangeAspect="1" noChangeArrowheads="1"/>
          </p:cNvSpPr>
          <p:nvPr/>
        </p:nvSpPr>
        <p:spPr bwMode="auto">
          <a:xfrm>
            <a:off x="10864008" y="2482499"/>
            <a:ext cx="47218" cy="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4" descr="Türkiye Sağlık Enstitüleri Başkanlığı - TÜSEB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ıldızlar GIF - PHONEKY'den İndirin ve Paylaşı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0" y="4929819"/>
            <a:ext cx="1085396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BBE80EB-08BC-C6D5-F260-84630C70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35322"/>
              </p:ext>
            </p:extLst>
          </p:nvPr>
        </p:nvGraphicFramePr>
        <p:xfrm>
          <a:off x="2498325" y="4430074"/>
          <a:ext cx="5155484" cy="2084885"/>
        </p:xfrm>
        <a:graphic>
          <a:graphicData uri="http://schemas.openxmlformats.org/drawingml/2006/table">
            <a:tbl>
              <a:tblPr/>
              <a:tblGrid>
                <a:gridCol w="1288871">
                  <a:extLst>
                    <a:ext uri="{9D8B030D-6E8A-4147-A177-3AD203B41FA5}">
                      <a16:colId xmlns:a16="http://schemas.microsoft.com/office/drawing/2014/main" val="2779384380"/>
                    </a:ext>
                  </a:extLst>
                </a:gridCol>
                <a:gridCol w="1288871">
                  <a:extLst>
                    <a:ext uri="{9D8B030D-6E8A-4147-A177-3AD203B41FA5}">
                      <a16:colId xmlns:a16="http://schemas.microsoft.com/office/drawing/2014/main" val="2784414875"/>
                    </a:ext>
                  </a:extLst>
                </a:gridCol>
                <a:gridCol w="1288871">
                  <a:extLst>
                    <a:ext uri="{9D8B030D-6E8A-4147-A177-3AD203B41FA5}">
                      <a16:colId xmlns:a16="http://schemas.microsoft.com/office/drawing/2014/main" val="549081775"/>
                    </a:ext>
                  </a:extLst>
                </a:gridCol>
                <a:gridCol w="1288871">
                  <a:extLst>
                    <a:ext uri="{9D8B030D-6E8A-4147-A177-3AD203B41FA5}">
                      <a16:colId xmlns:a16="http://schemas.microsoft.com/office/drawing/2014/main" val="788484717"/>
                    </a:ext>
                  </a:extLst>
                </a:gridCol>
              </a:tblGrid>
              <a:tr h="5468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tr-TR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alanında ürün / prototip geliştirme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24 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 – 3 milyon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66984"/>
                  </a:ext>
                </a:extLst>
              </a:tr>
              <a:tr h="5468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tr-T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 öncesi / Klinik araştırma projeleri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– 36 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2 – 6 milyon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46638"/>
                  </a:ext>
                </a:extLst>
              </a:tr>
              <a:tr h="44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tr-T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Ticarileştirme ve sanayileşme aşaması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– 36 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3 – 8 milyon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250734"/>
                  </a:ext>
                </a:extLst>
              </a:tr>
              <a:tr h="5468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tr-TR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İleri aşama validasyon, ölçekleme ve pazara hazırlık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– 36 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4 – 10 milyon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4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1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68823"/>
              </p:ext>
            </p:extLst>
          </p:nvPr>
        </p:nvGraphicFramePr>
        <p:xfrm>
          <a:off x="455353" y="2540866"/>
          <a:ext cx="10974680" cy="1937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1937168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Üreten Sağlık Programı (Uygulamalı)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Türkiye’de sağlık alanında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altyapısını güçlendirmek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alanlarda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merkez, platform, ağ ve konsorsiyum yapılanmalarını desteklemek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teknolojileri geliştirme kapasitesini artırmak,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ölçekte sürdürülebilir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Ar-Ge ekosistemi oluşturmak.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24-36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Grubu sabit dönemli değildir.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Çağrılar stratejik ihtiyaçlara göre açılır.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Her yıl düzenli takvimi yoktur.</a:t>
                      </a:r>
                      <a:b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Büyük ölçekli özel çağrılar şeklinde yayımlanır.</a:t>
                      </a: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~140.000.000 TL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06928"/>
              </p:ext>
            </p:extLst>
          </p:nvPr>
        </p:nvGraphicFramePr>
        <p:xfrm>
          <a:off x="455353" y="213106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6" name="Picture 4" descr="Türkiye Sağlık Enstitüleri Başkanlığı - TÜSEB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3F5651C-30F1-7DB0-23C0-4D6E88F7C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76254"/>
              </p:ext>
            </p:extLst>
          </p:nvPr>
        </p:nvGraphicFramePr>
        <p:xfrm>
          <a:off x="455353" y="601876"/>
          <a:ext cx="1097468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407">
                  <a:extLst>
                    <a:ext uri="{9D8B030D-6E8A-4147-A177-3AD203B41FA5}">
                      <a16:colId xmlns:a16="http://schemas.microsoft.com/office/drawing/2014/main" val="2542275058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2287014697"/>
                    </a:ext>
                  </a:extLst>
                </a:gridCol>
                <a:gridCol w="2186247">
                  <a:extLst>
                    <a:ext uri="{9D8B030D-6E8A-4147-A177-3AD203B41FA5}">
                      <a16:colId xmlns:a16="http://schemas.microsoft.com/office/drawing/2014/main" val="3474675672"/>
                    </a:ext>
                  </a:extLst>
                </a:gridCol>
                <a:gridCol w="2186247">
                  <a:extLst>
                    <a:ext uri="{9D8B030D-6E8A-4147-A177-3AD203B41FA5}">
                      <a16:colId xmlns:a16="http://schemas.microsoft.com/office/drawing/2014/main" val="2998179029"/>
                    </a:ext>
                  </a:extLst>
                </a:gridCol>
                <a:gridCol w="2202906">
                  <a:extLst>
                    <a:ext uri="{9D8B030D-6E8A-4147-A177-3AD203B41FA5}">
                      <a16:colId xmlns:a16="http://schemas.microsoft.com/office/drawing/2014/main" val="445177099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– Özel – Üniversite İş Birliği Projeleri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 için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öneme sahip sağlık alanlarında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Acil ihtiyaçlara veya belirlenmiş tematik önceliklere yönelik,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Hızlı sonuç üretmesi beklenen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Uygulamaya ve çıktıya odaklı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Ar-Ge projelerini desteklemek.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tr-TR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Çağrılar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TÜSEB web sitesi ve TBYS sistemi üzerinden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duyurulur.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Çoğunlukla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aşamalı veya iki aşamalı başvuru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süresi genelde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3–6 hafta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aralığındadır.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</a:t>
                      </a: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90008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09816"/>
              </p:ext>
            </p:extLst>
          </p:nvPr>
        </p:nvGraphicFramePr>
        <p:xfrm>
          <a:off x="958327" y="4883114"/>
          <a:ext cx="4174672" cy="1463040"/>
        </p:xfrm>
        <a:graphic>
          <a:graphicData uri="http://schemas.openxmlformats.org/drawingml/2006/table">
            <a:tbl>
              <a:tblPr/>
              <a:tblGrid>
                <a:gridCol w="2013212">
                  <a:extLst>
                    <a:ext uri="{9D8B030D-6E8A-4147-A177-3AD203B41FA5}">
                      <a16:colId xmlns:a16="http://schemas.microsoft.com/office/drawing/2014/main" val="1483669769"/>
                    </a:ext>
                  </a:extLst>
                </a:gridCol>
                <a:gridCol w="2161460">
                  <a:extLst>
                    <a:ext uri="{9D8B030D-6E8A-4147-A177-3AD203B41FA5}">
                      <a16:colId xmlns:a16="http://schemas.microsoft.com/office/drawing/2014/main" val="1058111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Grubu Çağrı Türü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Bütçe (örnek)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379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 Kiti Geliştirme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~11.000.000 TL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15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Tıbbi Cihaz (IVDR Sınıf A–B)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~20.000.000 TL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4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Tıbbi Cihaz (MDR Sınıf IIA-IIB)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~30.000.000 TL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646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</a:t>
                      </a:r>
                      <a:r>
                        <a:rPr lang="tr-T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sensör</a:t>
                      </a:r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/teknoloji projeleri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~11.000.000 TL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4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0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1965" y="542526"/>
            <a:ext cx="10515600" cy="45964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5-KOSGEB – İşletme / Girişim Odaklı Destek Programları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32855"/>
              </p:ext>
            </p:extLst>
          </p:nvPr>
        </p:nvGraphicFramePr>
        <p:xfrm>
          <a:off x="1233788" y="1231986"/>
          <a:ext cx="8779744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60938"/>
              </p:ext>
            </p:extLst>
          </p:nvPr>
        </p:nvGraphicFramePr>
        <p:xfrm>
          <a:off x="1233788" y="3803185"/>
          <a:ext cx="8779744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Ar-Ge, Ür-Ge ve İnovasyon Destek Programı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Firmaların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(Araştırma-Geliştirme)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Ür-Ge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(Ürün Geliştirme)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faaliyetlerini destekleyerek,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Katma değeri yüksek, yenilikçi ve ihracata yönelik ürünler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geliştirmelerini sağlamak.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– 36 ay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✔ Sürekli başvuruya açık yapıdadır.</a:t>
                      </a:r>
                      <a:b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✔ Proje dosyası hazırlandığında başvuru yapılabilir.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750.000 TL’ye kadar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(belirli şartlarla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 TL’ye kadar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0580"/>
              </p:ext>
            </p:extLst>
          </p:nvPr>
        </p:nvGraphicFramePr>
        <p:xfrm>
          <a:off x="1233788" y="1691626"/>
          <a:ext cx="8767614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8280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Girişimci Destek Programı (İleri Girişimci)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işletmelerin kurulmasını ve büyümesini desteklemek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Girişimcilerin işletmelerinin hayatta kalabilme oranını artırmak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Üretim, teknoloji ve katma değer yaratan faaliyetlere yönlendirmek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Geleneksel girişimcilikten teknoloji/yenilik odaklı girişimci profiline geçişi teşvik etmek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 aydır.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KOSGEB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İleri Girişimci Destek Programı sabit “çağrı tarihi” ile çalışmaz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Bu program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başvurulu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olabilir ya da KOSGEB tarafından il/ilçe bazında duyurularla açılabilir.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750.000 TL’ye kadar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(belirli şartlarla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 TL’ye kadar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8" name="Picture 4" descr="Türkiye Sağlık Enstitüleri Başkanlığı - TÜSEB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5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ürkiye Sağlık Enstitüleri Başkanlığı - TÜSEB - YouTube">
            <a:extLst>
              <a:ext uri="{FF2B5EF4-FFF2-40B4-BE49-F238E27FC236}">
                <a16:creationId xmlns:a16="http://schemas.microsoft.com/office/drawing/2014/main" id="{18C82407-863D-4ED3-7B2D-6777034E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6F099884-6A2E-EEAD-2915-7D0150524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53240"/>
              </p:ext>
            </p:extLst>
          </p:nvPr>
        </p:nvGraphicFramePr>
        <p:xfrm>
          <a:off x="1322316" y="1219343"/>
          <a:ext cx="8779744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01798"/>
              </p:ext>
            </p:extLst>
          </p:nvPr>
        </p:nvGraphicFramePr>
        <p:xfrm>
          <a:off x="1322316" y="3949743"/>
          <a:ext cx="8779744" cy="17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Ürün Destek Programı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Teknolojik üretim yeteneklerini geliştirmek,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katma değerli ve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önemdeki ürünlerin yerlileştirilmesini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sağlamak,</a:t>
                      </a:r>
                      <a:b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İthalata bağımlılığı azaltacak yerli üretimi artırmak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 açığın düşürülmesine katkı sağlayacak yatırım projelerini desteklemektir.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 e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az 8 ay – en fazla 36 ay</a:t>
                      </a:r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dır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program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başına sürekli başvuruya açık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bir çağrı değildir;</a:t>
                      </a:r>
                      <a:b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çağrının açılma zamanı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Sanayi ve Teknoloji Bakanlığı’nın HAMLE programı çağrı takvimine göre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belirlenir.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DCE80C2-6EA9-1F0E-A0A3-9FE048DE0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21840"/>
              </p:ext>
            </p:extLst>
          </p:nvPr>
        </p:nvGraphicFramePr>
        <p:xfrm>
          <a:off x="1322316" y="1678983"/>
          <a:ext cx="8779744" cy="227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 Teknolojik Ürün Yatırım Destek Programı (TEKNOYATIRIM)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</a:t>
                      </a:r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Ür-Ge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yenilik faaliyetleri sonucu ortaya çıkan teknolojik ürünlerin üretimini ve ticarileştirilmesini desteklemek,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Orta-yüksek ve yüksek teknoloji düzeyinde yerli üretim kapasitesini artırmak ve cari işlemler hesabına katkı sağlamak,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KOBİ’lerin sanayi üretimine ve ihracata yönelik yatırım yapmalarını teşvik etmektir.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36 aydır.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başvuruya açık.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4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 rot="10800000" flipH="1" flipV="1">
            <a:off x="455319" y="317728"/>
            <a:ext cx="1098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nn-NO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TÜBİTAK – AKADEM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nn-NO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(ARDEB) ULUSAL DESTEK PROGRAMLARI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5015"/>
              </p:ext>
            </p:extLst>
          </p:nvPr>
        </p:nvGraphicFramePr>
        <p:xfrm>
          <a:off x="623266" y="797715"/>
          <a:ext cx="1081606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3733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Adı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Sahibi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Bütçe/Süre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Eczacılıkta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Kullanımı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63191"/>
              </p:ext>
            </p:extLst>
          </p:nvPr>
        </p:nvGraphicFramePr>
        <p:xfrm>
          <a:off x="623266" y="1424254"/>
          <a:ext cx="10816061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7251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74033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470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4703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409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TÜBİTAK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(Üniversitelerin Ar-Ge Potansiyelini Artırma)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Üniversite/kurum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Altyapı/kurumsal kapasite, araştırma ekosistemi</a:t>
                      </a:r>
                    </a:p>
                    <a:p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0323"/>
              </p:ext>
            </p:extLst>
          </p:nvPr>
        </p:nvGraphicFramePr>
        <p:xfrm>
          <a:off x="623266" y="2979227"/>
          <a:ext cx="1081606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1454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ve Teknolojik Araştırma Projeleri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Yeni bilgiler üretilmesi, bilimsel yorumların yapılması veya teknolojik problemlerin çözümlenmesi için bilimsel esaslara uygun olan projeler desteklemektir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Yılda 2 dönem (1. dönem, 2. dönem)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2026-1: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Çevrimiçi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son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başvuru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Mart 2026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2026-2: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Henüz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açıklanmadı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12 aydır.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3.000.000 TL üst sınır vardır.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31199"/>
              </p:ext>
            </p:extLst>
          </p:nvPr>
        </p:nvGraphicFramePr>
        <p:xfrm>
          <a:off x="623266" y="4513833"/>
          <a:ext cx="10816060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1920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Hızlı Destek Programı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Üniversitelerde, araştırma hastanelerinde ve araştırma enstitülerinde yürütülecek kısa süreli, küçük bütçeli, hızlı araştırma ihtiyaçlarına yönelik veya doktora tezi kapsamındaki araştırma ve geliştirme projelerine destek sağlamaktır.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aya kadar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Süresi :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“sürekli açık”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</a:t>
                      </a:r>
                      <a:r>
                        <a:rPr lang="tr-TR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yürütülmektedir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Düşük bütçeli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69002"/>
              </p:ext>
            </p:extLst>
          </p:nvPr>
        </p:nvGraphicFramePr>
        <p:xfrm>
          <a:off x="623266" y="2334200"/>
          <a:ext cx="10816060" cy="62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285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4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09832"/>
              </p:ext>
            </p:extLst>
          </p:nvPr>
        </p:nvGraphicFramePr>
        <p:xfrm>
          <a:off x="1082197" y="1502439"/>
          <a:ext cx="9315160" cy="227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790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328790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328790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328790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Kapasite Geliştirme Destek Programı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ve orta ölçekli işletmelerin (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KOBİ’lerin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verimliliğini ve dayanıklılığını artırmak;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Üretim kapasitelerini ve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kurumsal yapılarını güçlendirmek;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Pazar büyüklüğünü genişletmek;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işletmelerin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tedarik zincirindeki etkinliklerini artırmak;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KOBİ’lerin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ölçek büyütme yatırımlarını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teşvik etmek.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 aydır.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Başvurular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Şubat 2026 – 28 Şubat 2026</a:t>
                      </a:r>
                      <a:endParaRPr lang="tr-TR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42942"/>
              </p:ext>
            </p:extLst>
          </p:nvPr>
        </p:nvGraphicFramePr>
        <p:xfrm>
          <a:off x="1082193" y="3773199"/>
          <a:ext cx="9315164" cy="16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791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328791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328791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328791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</a:tblGrid>
              <a:tr h="676581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Yurt Dışı Pazar Destek Programı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ve orta ölçekli işletmelerin yurt dışı pazarlara açılma becerilerini geliştirmek,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rekabet gücünü artırmak,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İhracat kapasitesini ve pazar payını yükseltmek,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E-ticaret ve ihracat yapan işletmelerin sayısını artırmak.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6-</a:t>
                      </a: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 aydır.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destek için sabit “çağrı takvimi” yoktur.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“sürekli başvuruya açık” bir yapıda yürütülür</a:t>
                      </a:r>
                      <a:endParaRPr lang="tr-TR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300.000 TL’ye kadar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4" name="Picture 4" descr="Türkiye Sağlık Enstitüleri Başkanlığı - TÜSEB - YouTube">
            <a:extLst>
              <a:ext uri="{FF2B5EF4-FFF2-40B4-BE49-F238E27FC236}">
                <a16:creationId xmlns:a16="http://schemas.microsoft.com/office/drawing/2014/main" id="{F73E20BC-9F2F-E38C-FCF1-0D2C0E5E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08" y="5530008"/>
            <a:ext cx="1327992" cy="1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97FAEE9-E0CA-6E7A-6CD1-A8D462311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89771"/>
              </p:ext>
            </p:extLst>
          </p:nvPr>
        </p:nvGraphicFramePr>
        <p:xfrm>
          <a:off x="1082198" y="1042799"/>
          <a:ext cx="9315161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730353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04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izon Europe - IPA">
            <a:extLst>
              <a:ext uri="{FF2B5EF4-FFF2-40B4-BE49-F238E27FC236}">
                <a16:creationId xmlns:a16="http://schemas.microsoft.com/office/drawing/2014/main" id="{31FDD53D-1781-056A-47B2-3F7E0260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12" y="5502796"/>
            <a:ext cx="2027788" cy="12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A95AB3D-F3CF-90E7-41CD-69DA3B91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43560"/>
              </p:ext>
            </p:extLst>
          </p:nvPr>
        </p:nvGraphicFramePr>
        <p:xfrm>
          <a:off x="675930" y="1202676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73392"/>
              </p:ext>
            </p:extLst>
          </p:nvPr>
        </p:nvGraphicFramePr>
        <p:xfrm>
          <a:off x="675930" y="1662316"/>
          <a:ext cx="1097468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HEU–MSCA–DN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Marie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Skłodowska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-Curie Actions (MSCA) Doctoral Networks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Marie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Skłodowska-Curie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Doctoral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Networks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kaliteli doktora eğitimi sunmak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Araştırmacıların yeteneklerini güçlendirmek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Uluslararası, disiplinler arası ve sektörler arası işbirliğini artırmak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Araştırmacıların istihdam edilebilirliğini artırmak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4 yıl (48 ay)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başlatma: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Mayıs 2026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başvuru tarihi: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Kasım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 maliyet esaslı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24493"/>
              </p:ext>
            </p:extLst>
          </p:nvPr>
        </p:nvGraphicFramePr>
        <p:xfrm>
          <a:off x="675930" y="3582556"/>
          <a:ext cx="1097468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HEU–MSCA–PF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Marie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Skłodowska-Curie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(MSCA)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Postdoctoral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Fellowships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Marie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Skłodowska-Curie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Postdoctoral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Fellowships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Uluslararası ve disiplinler arası araştırma deneyimi kazandırmayı,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bilgi ve beceriler edinmelerini sağlamayı,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Hem akademik hem de akademi dışı sektörlerde deneyim edinmelerini teşvik etmeyi amaçlar.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12–36 aydır.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Açılışı: 09 Nisan 2026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başvuru : 09 Eylül 2026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 maliyet esaslı (maaş + araştırma + eğitim)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sp>
        <p:nvSpPr>
          <p:cNvPr id="2" name="Unvan 1">
            <a:extLst>
              <a:ext uri="{FF2B5EF4-FFF2-40B4-BE49-F238E27FC236}">
                <a16:creationId xmlns:a16="http://schemas.microsoft.com/office/drawing/2014/main" id="{060D4909-D3BD-BC7E-8984-9225A614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73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6-Avrupa Birliği / Avrupa Programları (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Europe ve İlişkili Programlar)</a:t>
            </a:r>
          </a:p>
        </p:txBody>
      </p:sp>
    </p:spTree>
    <p:extLst>
      <p:ext uri="{BB962C8B-B14F-4D97-AF65-F5344CB8AC3E}">
        <p14:creationId xmlns:p14="http://schemas.microsoft.com/office/powerpoint/2010/main" val="164278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48532"/>
              </p:ext>
            </p:extLst>
          </p:nvPr>
        </p:nvGraphicFramePr>
        <p:xfrm>
          <a:off x="463096" y="1460868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02895"/>
              </p:ext>
            </p:extLst>
          </p:nvPr>
        </p:nvGraphicFramePr>
        <p:xfrm>
          <a:off x="463096" y="1920508"/>
          <a:ext cx="1097468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HEU–ERC–</a:t>
                      </a:r>
                      <a:r>
                        <a:rPr lang="tr-TR" sz="12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StG</a:t>
                      </a:r>
                      <a:b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tr-TR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European Research Council (ERC) Starting Grant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 </a:t>
                      </a:r>
                      <a:r>
                        <a:rPr lang="tr-TR" sz="12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Kendi bağımsız araştırma programlarını ve ekiplerini kurmalarını,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mükemmeliyet ve özgün araştırma fikirlerini ileri götürmelerini,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Yenilikçi ve yüksek etkiye sahip projeleri yürütmelerini</a:t>
                      </a:r>
                      <a:b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teşvik etmektir.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en-US" sz="12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ay (5 </a:t>
                      </a:r>
                      <a:r>
                        <a:rPr lang="en-US" sz="12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çağrıları yılda tek kez açılır ve genellikle sonbahar dönemi boyunca başvuru alınır.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1.500.000 €’ya kadar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87892"/>
              </p:ext>
            </p:extLst>
          </p:nvPr>
        </p:nvGraphicFramePr>
        <p:xfrm>
          <a:off x="463096" y="3838050"/>
          <a:ext cx="1097468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HEU–ERC–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b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(ERC)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Consolidator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Grant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Consolidator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Grant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araştırmacıların kendi ekiplerini büyütmeleri ve büyük, etkili bilimsel projeler yapmaları için verilen güçlü bir Avrupa araştırma desteğidir.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yıl tek kez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açılır ve genellikle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sonbahar döneminde başlar, kış başında kapanır.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 60 ay (5 yıl)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destek süresi sağlanır.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2.000.000 €’ya kadar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3074" name="Picture 2" descr="Horizon Europe - 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12" y="5589506"/>
            <a:ext cx="2027788" cy="12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4094504A-54AF-E8A4-55A5-360BC347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9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836"/>
              </p:ext>
            </p:extLst>
          </p:nvPr>
        </p:nvGraphicFramePr>
        <p:xfrm>
          <a:off x="415798" y="1280154"/>
          <a:ext cx="10974680" cy="17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HEU–ERC–</a:t>
                      </a:r>
                      <a:r>
                        <a:rPr lang="tr-TR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AdG</a:t>
                      </a: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European Research Council (ERC) Advanced Grant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 Advanced Grant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Kendi bağımsız araştırma programlarını yürütmelerini,  yenilikçi, iddialı ve yüksek etki potansiyeline sahip bilimsel projeler geliştirmelerini, araştırma ekiplerini daha da güçlendirmelerini ve uluslararası bilimsel rekabet gücünü artırmalarını sağlamaktır.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</a:t>
                      </a:r>
                      <a:r>
                        <a:rPr lang="en-US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(60 ay)</a:t>
                      </a: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açılış tarihi:</a:t>
                      </a: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Mayıs 2026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başvuru tarihi:</a:t>
                      </a: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Ağustos 2026</a:t>
                      </a: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2.500.000 €’ya kadar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722B773-355B-5A30-B58D-5A664B5B9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57363"/>
              </p:ext>
            </p:extLst>
          </p:nvPr>
        </p:nvGraphicFramePr>
        <p:xfrm>
          <a:off x="415798" y="820514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743"/>
              </p:ext>
            </p:extLst>
          </p:nvPr>
        </p:nvGraphicFramePr>
        <p:xfrm>
          <a:off x="415798" y="3047994"/>
          <a:ext cx="10974680" cy="344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30342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Cooperation in Science and Technology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Avrupa’daki araştırmacılar, yenilikçiler ve uzmanlar arasında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disiplinler arası işbirliğini güçlendirmek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 oluşturma faaliyetlerini (</a:t>
                      </a:r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desteklemek; yani farklı ülkelerden araştırmacıların birlikte çalışmasını kolaylaştırmak,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 ve deneyim paylaşımı ile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araştırma kapasitesini artırmak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Genç araştırmacılar için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kariyer geliştirme fırsatları yaratmak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Toplantılar, eğitimler ve kısa ziyaretler gibi etkinliklerle bilimsel topluluğu genişletmek ve yeni fikirlerin ortaya çıkmasını teşvik etmektir.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 : 4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</a:t>
                      </a:r>
                      <a:r>
                        <a:rPr lang="tr-TR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dır</a:t>
                      </a: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 2026’da açılacak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(çağrı dokümanları ve rehberler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Bahar 2026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’da yayımlanacak)</a:t>
                      </a: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 kurma desteği (seyahat, toplantı, eğitim)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0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85622"/>
              </p:ext>
            </p:extLst>
          </p:nvPr>
        </p:nvGraphicFramePr>
        <p:xfrm>
          <a:off x="460375" y="537613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50942"/>
              </p:ext>
            </p:extLst>
          </p:nvPr>
        </p:nvGraphicFramePr>
        <p:xfrm>
          <a:off x="460375" y="2826053"/>
          <a:ext cx="10974680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HEU–CL1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Cluster 1: Health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Kümesi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(Cluster 1: Health)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Vatandaşların sağlığını ve yaşam kalitesini iyileştirmek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 ve yenilikçi çözümler üretmek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Hastalıkların önlenmesi, tanısı ve tedavisi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üzerine bilimsel araştırma yapmak,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sistemlerinin sürdürülebilirliğini ve etkinliğini artırmak,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Sağlıkta dijitalleşme, ileri teknoloji, çevresel etki gibi daha geniş konulara odaklanmaktır.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süresi: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– 36 ay (veya daha uzun)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arası proje süreleri mümkündür.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HORIZON-HLTH-2026-01 (Cluster 1)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başlığıyla çağrılar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➡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Şubat 2026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'da açılmış ve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başvuru tarihi: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Nisan 2026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 (genellikle milyon € düzeyi)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69071"/>
              </p:ext>
            </p:extLst>
          </p:nvPr>
        </p:nvGraphicFramePr>
        <p:xfrm>
          <a:off x="460375" y="997253"/>
          <a:ext cx="1097468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HEU–EIC–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Pathfinder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(EIC)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Pathfinder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Pathfinder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Çığır açan teknolojilerin temelini oluşturmak: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risk / yüksek etki yaklaşımlarını teşvik etmek: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ve disiplinler arası işbirliği oluşturmak: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İnovasyon potansiyeli yüksek teknolojileri ortaya çıkarmak: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EIC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Pathfinder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çağrılarında proje süresi genellikle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3–4 yıl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civarındadır.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3–4 milyon €’ya kadar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10" name="Picture 2" descr="Horizon Europe - 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84" y="5752132"/>
            <a:ext cx="1767816" cy="11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chatgpt.com/backend-api/estuary/content?id=file_00000000f4ac720a84cfa23bd8537e5d&amp;ts=491918&amp;p=fs&amp;cid=1&amp;sig=a1b75a00619f8712bc9071be77424d56aeddf7348d2e7791d8afb9c5c789b54c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158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11903"/>
              </p:ext>
            </p:extLst>
          </p:nvPr>
        </p:nvGraphicFramePr>
        <p:xfrm>
          <a:off x="376385" y="1205074"/>
          <a:ext cx="10974680" cy="36743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42568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247304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367435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HEU–EIC–Accelerator</a:t>
                      </a:r>
                    </a:p>
                    <a:p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–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(EIC) Accelerator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Accelerator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riskli, yüksek etki potansiyeline sahip yenilikçi fikirleri ticari başarıya dönüştürmek: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Derin teknoloji (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ve yeni pazarlar yaratmak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 olarak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yaklaşık 24 ay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yıl) civarında yürütülür.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EIC Accelerator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dönemli çağrı sistemi yerine “kısa başvuru +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batching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cut-off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sistemini kullanır.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başvuru (Step 2) değerlendirme için belirlenmiş tarihler 2026’da şunlardır: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Ocak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Mart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Mayıs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Temmuz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Eylül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Kasım 2026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milyon € hibe + yatırım bileşeni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D0642D8-EFAE-1010-2C2A-4E574CB06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39574"/>
              </p:ext>
            </p:extLst>
          </p:nvPr>
        </p:nvGraphicFramePr>
        <p:xfrm>
          <a:off x="376385" y="820514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59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875FE1D-D5F8-6E79-DBAA-A089BA578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9226"/>
              </p:ext>
            </p:extLst>
          </p:nvPr>
        </p:nvGraphicFramePr>
        <p:xfrm>
          <a:off x="682752" y="1030097"/>
          <a:ext cx="10515600" cy="37835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2387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43100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172596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451566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90827769"/>
                    </a:ext>
                  </a:extLst>
                </a:gridCol>
              </a:tblGrid>
              <a:tr h="351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Kodu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Açılış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Bitiş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Destek (Başarı) Oranı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0165"/>
                  </a:ext>
                </a:extLst>
              </a:tr>
              <a:tr h="69327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ve Teknolojik Ar-</a:t>
                      </a:r>
                      <a:r>
                        <a:rPr lang="tr-TR" sz="1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Projeleri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Oca 2026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Mar 2026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~18 % – 25 %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aralığında</a:t>
                      </a:r>
                    </a:p>
                    <a:p>
                      <a:pPr algn="l">
                        <a:buNone/>
                      </a:pPr>
                      <a:endParaRPr lang="tr-T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88147"/>
                  </a:ext>
                </a:extLst>
              </a:tr>
              <a:tr h="35145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 / 1002A / 1002B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Hızlı / Acil Destek Modülü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 – %30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23980"/>
                  </a:ext>
                </a:extLst>
              </a:tr>
              <a:tr h="491068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Yeni Fikirler ve Ürünler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 – %25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37194"/>
                  </a:ext>
                </a:extLst>
              </a:tr>
              <a:tr h="491068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Başlangıç Ar-</a:t>
                      </a:r>
                      <a:r>
                        <a:rPr lang="tr-T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Projeleri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 – %25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39295"/>
                  </a:ext>
                </a:extLst>
              </a:tr>
              <a:tr h="69327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&amp; Beşeri Bilimlerde Yenilikçi Çözümler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 – %30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14685"/>
                  </a:ext>
                </a:extLst>
              </a:tr>
              <a:tr h="27563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Kariyer Geliştirme Programı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%15 – %20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20800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B0BA8FAB-C871-E3EA-FBCA-795F8CA77F06}"/>
              </a:ext>
            </a:extLst>
          </p:cNvPr>
          <p:cNvSpPr txBox="1"/>
          <p:nvPr/>
        </p:nvSpPr>
        <p:spPr>
          <a:xfrm>
            <a:off x="5120551" y="445322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TÜBİTAK</a:t>
            </a:r>
          </a:p>
        </p:txBody>
      </p:sp>
    </p:spTree>
    <p:extLst>
      <p:ext uri="{BB962C8B-B14F-4D97-AF65-F5344CB8AC3E}">
        <p14:creationId xmlns:p14="http://schemas.microsoft.com/office/powerpoint/2010/main" val="3047267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28BFB85-76EB-8DAE-B0E7-CD64787CD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67254"/>
              </p:ext>
            </p:extLst>
          </p:nvPr>
        </p:nvGraphicFramePr>
        <p:xfrm>
          <a:off x="630389" y="1075227"/>
          <a:ext cx="11126216" cy="449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554">
                  <a:extLst>
                    <a:ext uri="{9D8B030D-6E8A-4147-A177-3AD203B41FA5}">
                      <a16:colId xmlns:a16="http://schemas.microsoft.com/office/drawing/2014/main" val="2957222203"/>
                    </a:ext>
                  </a:extLst>
                </a:gridCol>
                <a:gridCol w="2781554">
                  <a:extLst>
                    <a:ext uri="{9D8B030D-6E8A-4147-A177-3AD203B41FA5}">
                      <a16:colId xmlns:a16="http://schemas.microsoft.com/office/drawing/2014/main" val="8738537"/>
                    </a:ext>
                  </a:extLst>
                </a:gridCol>
                <a:gridCol w="2781554">
                  <a:extLst>
                    <a:ext uri="{9D8B030D-6E8A-4147-A177-3AD203B41FA5}">
                      <a16:colId xmlns:a16="http://schemas.microsoft.com/office/drawing/2014/main" val="1579243133"/>
                    </a:ext>
                  </a:extLst>
                </a:gridCol>
                <a:gridCol w="2781554">
                  <a:extLst>
                    <a:ext uri="{9D8B030D-6E8A-4147-A177-3AD203B41FA5}">
                      <a16:colId xmlns:a16="http://schemas.microsoft.com/office/drawing/2014/main" val="1946398912"/>
                    </a:ext>
                  </a:extLst>
                </a:gridCol>
              </a:tblGrid>
              <a:tr h="57631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(Kod)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Dönemi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 / Ek Not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Destek (Başarı) Oranı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1317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Mar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Nisan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Sonuç: 19 Mayıs 2026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%15 – %25</a:t>
                      </a:r>
                    </a:p>
                    <a:p>
                      <a:pPr algn="l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49817"/>
                  </a:ext>
                </a:extLst>
              </a:tr>
              <a:tr h="394469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Şubat – 09 Mar 2026 (Ön Başvuru)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 : 16 Mar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%15 – %25</a:t>
                      </a:r>
                    </a:p>
                    <a:p>
                      <a:pPr algn="l"/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5670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– 05 Nisan 2026 (Kapsamlı)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Sonuç: 05 Haziran 2026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%15 – %20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11814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Şubat – 09 Mart 2026  (Ön)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 : 16 Mar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 – %20</a:t>
                      </a:r>
                    </a:p>
                    <a:p>
                      <a:pPr algn="l">
                        <a:buNone/>
                      </a:pPr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40835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– 05 Nisan 2026 (Kapsamlı)</a:t>
                      </a:r>
                    </a:p>
                    <a:p>
                      <a:pPr algn="ctr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Sonuç: 05 Haziran 2026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 – %20</a:t>
                      </a:r>
                    </a:p>
                    <a:p>
                      <a:pPr algn="l">
                        <a:buNone/>
                      </a:pP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9913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Şubat – 09 Mart 2026 (Ön)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 : 16 Mar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 – %20</a:t>
                      </a:r>
                    </a:p>
                    <a:p>
                      <a:pPr algn="l"/>
                      <a:endParaRPr lang="tr-T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95833"/>
                  </a:ext>
                </a:extLst>
              </a:tr>
              <a:tr h="5763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Mart – 05 Nisan 2026 (Kapsamlı)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Sonuç: 05 Haziran 2026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 – %20</a:t>
                      </a:r>
                    </a:p>
                    <a:p>
                      <a:pPr marL="0" algn="l" defTabSz="914400" rtl="0" eaLnBrk="1" latinLnBrk="0" hangingPunct="1"/>
                      <a:endParaRPr lang="tr-T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26657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89856E26-A9D6-34B9-A32B-847142961A52}"/>
              </a:ext>
            </a:extLst>
          </p:cNvPr>
          <p:cNvSpPr txBox="1"/>
          <p:nvPr/>
        </p:nvSpPr>
        <p:spPr>
          <a:xfrm>
            <a:off x="5330406" y="324805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TÜSEB</a:t>
            </a:r>
          </a:p>
        </p:txBody>
      </p:sp>
    </p:spTree>
    <p:extLst>
      <p:ext uri="{BB962C8B-B14F-4D97-AF65-F5344CB8AC3E}">
        <p14:creationId xmlns:p14="http://schemas.microsoft.com/office/powerpoint/2010/main" val="1365741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C164E858-A2DD-2B0F-A071-C103160B8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44050"/>
              </p:ext>
            </p:extLst>
          </p:nvPr>
        </p:nvGraphicFramePr>
        <p:xfrm>
          <a:off x="975360" y="1825624"/>
          <a:ext cx="10070592" cy="228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296">
                  <a:extLst>
                    <a:ext uri="{9D8B030D-6E8A-4147-A177-3AD203B41FA5}">
                      <a16:colId xmlns:a16="http://schemas.microsoft.com/office/drawing/2014/main" val="1108273974"/>
                    </a:ext>
                  </a:extLst>
                </a:gridCol>
                <a:gridCol w="5035296">
                  <a:extLst>
                    <a:ext uri="{9D8B030D-6E8A-4147-A177-3AD203B41FA5}">
                      <a16:colId xmlns:a16="http://schemas.microsoft.com/office/drawing/2014/main" val="2243783562"/>
                    </a:ext>
                  </a:extLst>
                </a:gridCol>
              </a:tblGrid>
              <a:tr h="4590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 (Genel)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Son Başvuru Tarihi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10272"/>
                  </a:ext>
                </a:extLst>
              </a:tr>
              <a:tr h="45909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 Advanced Grant (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AdG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Ağustos 2026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39674"/>
                  </a:ext>
                </a:extLst>
              </a:tr>
              <a:tr h="45909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EIC 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Pathfinder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(Open)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Mayıs 2026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7464"/>
                  </a:ext>
                </a:extLst>
              </a:tr>
              <a:tr h="4590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 Europe Cluster 1 (Health)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Nisan 2026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82229"/>
                  </a:ext>
                </a:extLst>
              </a:tr>
              <a:tr h="452804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MSCA 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Doctoral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Networks (DN)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Kasım 2026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73794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72070E3D-6311-93EC-B1F4-6956C3B946B4}"/>
              </a:ext>
            </a:extLst>
          </p:cNvPr>
          <p:cNvSpPr txBox="1"/>
          <p:nvPr/>
        </p:nvSpPr>
        <p:spPr>
          <a:xfrm>
            <a:off x="2818339" y="922682"/>
            <a:ext cx="655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BİRLİĞİ/ AVRUPA PROGRAMLARI</a:t>
            </a:r>
          </a:p>
        </p:txBody>
      </p:sp>
    </p:spTree>
    <p:extLst>
      <p:ext uri="{BB962C8B-B14F-4D97-AF65-F5344CB8AC3E}">
        <p14:creationId xmlns:p14="http://schemas.microsoft.com/office/powerpoint/2010/main" val="356662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4" y="236764"/>
            <a:ext cx="10752876" cy="6553314"/>
          </a:xfrm>
        </p:spPr>
      </p:pic>
      <p:sp>
        <p:nvSpPr>
          <p:cNvPr id="4" name="AutoShape 2" descr="https://chatgpt.com/backend-api/estuary/content?id=file_000000001490720a8876a2b4e5c9cf24&amp;ts=491918&amp;p=fs&amp;cid=1&amp;sig=84c1539911205987cb5be3d6e82d1cf646846caa7c0e15540a4ba2821c03817a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39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 rot="10800000" flipH="1" flipV="1">
            <a:off x="203391" y="227403"/>
            <a:ext cx="1098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TÜBİTAK – Akademik (ARDEB) Ulusal Destek Programları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02666"/>
              </p:ext>
            </p:extLst>
          </p:nvPr>
        </p:nvGraphicFramePr>
        <p:xfrm>
          <a:off x="371343" y="689069"/>
          <a:ext cx="10816060" cy="62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0130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2512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285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60702"/>
              </p:ext>
            </p:extLst>
          </p:nvPr>
        </p:nvGraphicFramePr>
        <p:xfrm>
          <a:off x="371343" y="4153928"/>
          <a:ext cx="10816060" cy="17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09615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16809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373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Öncelikli Alanlar Ar-Ge Projeleri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Ulusal Bilim Teknoloji ve Yenilik Stratejisi çerçevesinde belirlenecek öncelikli alanlarda sonuç odaklı, izlenebilir hedefleri olan, ilgili bilim/teknoloji alanlarının dinamiklerini gözeten ve yurt içinde yapılan Ar-Ge projelerini desteklemek ve bu projeler arasında eşgüdüm sağlamaktır.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Ölçekli Projeler : 24 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</a:t>
                      </a:r>
                      <a:r>
                        <a:rPr lang="tr-TR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Ölçekli Projeler : 36 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Ölçekli projeler için 750.000 TL,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 Ölçekli projeler için 1.500.000 TL (750.000-1.500.000),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Ölçekli projeler için ise 3.750.000 TL (1.500.000-3.750.000)’</a:t>
                      </a:r>
                      <a:r>
                        <a:rPr lang="tr-TR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01679"/>
              </p:ext>
            </p:extLst>
          </p:nvPr>
        </p:nvGraphicFramePr>
        <p:xfrm>
          <a:off x="371343" y="1303218"/>
          <a:ext cx="10816060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0130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2512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7753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1002-A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Hızlı Destek Programı (A)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Üniversitelerde, araştırma hastanelerinde ve araştırma enstitülerinde yürütülecek kısa süreli, küçük bütçeli, hızlı araştırma ihtiyaçlarına yönelik veya doktora tezi kapsamındaki araştırma ve geliştirme projelerine destek sağlamaktır.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aya kadar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Yıl boyunca çevrim içi başvuru yapılabilir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maksimum ~150.000 TL (burs dahil) destek üst limiti.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1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71362"/>
              </p:ext>
            </p:extLst>
          </p:nvPr>
        </p:nvGraphicFramePr>
        <p:xfrm>
          <a:off x="371343" y="2735778"/>
          <a:ext cx="10816060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09615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16809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887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1002-B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Hızlı Destek Programı (B)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Beklenmedik bir şekilde gelişen,       doğa veya insan kaynaklı olayların (jeolojik, </a:t>
                      </a:r>
                      <a:r>
                        <a:rPr lang="tr-TR" sz="11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klimatik</a:t>
                      </a:r>
                      <a:r>
                        <a:rPr lang="tr-TR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biyolojik, sosyal, teknolojik vb.) hemen sonrasında ortaya çıkan verinin temini açısından </a:t>
                      </a:r>
                      <a:r>
                        <a:rPr lang="tr-TR" sz="11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aciliyet</a:t>
                      </a:r>
                      <a:r>
                        <a:rPr lang="tr-TR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içeren araştırma projelerini desteklemektir.</a:t>
                      </a:r>
                      <a:endParaRPr lang="tr-TR" sz="11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aya kadar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Yıl boyunca çevrim içi başvuru yapılabilir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1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maksimum ~100.000 TL (burs dahil) destek üst limiti.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2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60589" y="342900"/>
            <a:ext cx="11470821" cy="617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322616" y="797510"/>
            <a:ext cx="7543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Özgün Değer (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Originality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Yenilikçilik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mevcut literatürü tekrar etmemeli, yeni bir bakış açısı sunmalıdır.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Kuramsal, yöntemsel ya da uygulamaya yönelik somut bir katkı sağlamalıdır.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2.Bilimsel Boşluğun (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Net Ortaya Konulması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Literatürde hangi eksikliğin bulunduğu açık biçimde gösterilmelidir.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bu boşluğu nasıl doldurduğunu gerekçelendirmelidir.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3.Kuramsal Çerçevenin Güçlü Temellendirilmesi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belirli bir teoriye veya kavramsal modele dayandırılmalıdır.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kavramlar açık ve tutarlı şekilde tanımlanmalıdır.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Araştırma Tasarımının Stratejik Planlanması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Yöntem, araştırma sorularıyla tam uyumlu olmalıdır.</a:t>
            </a: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ve analiz süreci bilimsel standartlara dayanmalıdır.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Bilimsel Etik ve Akademik Dürüstlük</a:t>
            </a:r>
            <a:b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İntihalden kaçınılmalı, tüm kaynaklar doğru şekilde gösterilmelidir.</a:t>
            </a: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etik kurul izinleri alınmalıdır.</a:t>
            </a: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manipülasyonundan kesinlikle kaçınılmalıdır.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DMFR 2022 - Bilimsel Progra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48" y="865414"/>
            <a:ext cx="1121228" cy="19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64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60589" y="342900"/>
            <a:ext cx="11470821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8265" y="851942"/>
            <a:ext cx="8188778" cy="49011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Toplumsal ve Bilimsel Etki Potansiyeli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Projenin akademik literatüre katkısı açıkça belirtilmelidir.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Uygulamada yaratabileceği fayda vurgulanmalıdır.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Yeniden </a:t>
            </a: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Üretilebilirlik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Şeffaflık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ve veri süreçleri başka araştırmacılar tarafından tekrar edilebilir nitelikte olmalıdır.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bilim ilkelerine uygunluk gözetilmelidir.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Eleştirel ve Analitik Yaklaşım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yalnızca sunulmamalı, yorumlanmalı ve tartışılmalıdır.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açıklamalar değerlendirilmelidir.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Risk Analizi ve Sınırlılıkların Belirtilmesi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metodolojik ve uygulamaya dönük sınırlılıkları açıkça ifade edilmelidir.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Olası risklere karşı çözüm stratejileri geliştirilmelidir.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Stratejik Proje Kurgusu ve Sürdürülebilirlik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çıktılarının uzun vadeli etkisi planlanmalıdır.</a:t>
            </a:r>
          </a:p>
          <a:p>
            <a:pPr>
              <a:lnSpc>
                <a:spcPct val="150000"/>
              </a:lnSpc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Gelecek araştırmalara zemin hazırlayacak şekilde tasarlanmalıdır.</a:t>
            </a:r>
          </a:p>
        </p:txBody>
      </p:sp>
      <p:pic>
        <p:nvPicPr>
          <p:cNvPr id="8" name="Picture 2" descr="ODMFR 2022 - Bilimsel Progr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70" y="466726"/>
            <a:ext cx="1272950" cy="22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16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D46FDD-6A6F-4864-E962-2C687716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8" r="3014"/>
          <a:stretch>
            <a:fillRect/>
          </a:stretch>
        </p:blipFill>
        <p:spPr>
          <a:xfrm>
            <a:off x="1143011" y="643467"/>
            <a:ext cx="9905977" cy="5571065"/>
          </a:xfrm>
          <a:prstGeom prst="rect">
            <a:avLst/>
          </a:prstGeom>
          <a:ln>
            <a:noFill/>
          </a:ln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rot="10800000" flipH="1" flipV="1">
            <a:off x="203391" y="227403"/>
            <a:ext cx="1098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TÜBİTAK – Akademik (ARDEB) Ulusal Destek Programları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84516"/>
              </p:ext>
            </p:extLst>
          </p:nvPr>
        </p:nvGraphicFramePr>
        <p:xfrm>
          <a:off x="287367" y="1482191"/>
          <a:ext cx="1081606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1877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07648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19468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Mükemmeliyet Merkezi Destek Programı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Yükseköğretim kurumları,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altyapı merkezleri, Ar-Ge/Tasarım merkezleri ve kamu Ar-Ge birimlerinin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işbirliğini teşvik ederek,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öncelikli alanlarda yüksek teknoloji platformlarının kurulmasını desteklemek,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platformlar üzerinden uzun soluklu,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niteliği yüksek ve ticarileşme potansiyeli olan araştırma programlarının yürütülmesini sağlamak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 Programı çağrıları “sabit yıllık dönemlerle” değil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açılır.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yüksek bütçeli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(150.000.000 TL’ye kadar bütçe verilebiliyor)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13297"/>
              </p:ext>
            </p:extLst>
          </p:nvPr>
        </p:nvGraphicFramePr>
        <p:xfrm>
          <a:off x="287367" y="4133951"/>
          <a:ext cx="1081606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1877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07648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8814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Yeni Fikirler ve Ürünler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Türkiye’de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teknolojik dışa bağımlılığı azaltacak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Rekabet gücünü artıracak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Ulusal/uluslararası düzeyde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ürün, süreç, yöntem veya model geliştirmeye yönelik</a:t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uygulamalı araştırma veya deneysel geliştirme projelerini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desteklemek.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18 ay (yaklaşık 1,5 yıl)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 boyunca</a:t>
                      </a:r>
                      <a:r>
                        <a:rPr lang="tr-TR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yapılabilir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 TL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40854"/>
              </p:ext>
            </p:extLst>
          </p:nvPr>
        </p:nvGraphicFramePr>
        <p:xfrm>
          <a:off x="287367" y="853632"/>
          <a:ext cx="10816060" cy="62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40130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192512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285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8" name="Picture 4" descr="TÜBİTAK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78210"/>
              </p:ext>
            </p:extLst>
          </p:nvPr>
        </p:nvGraphicFramePr>
        <p:xfrm>
          <a:off x="427157" y="198378"/>
          <a:ext cx="10816060" cy="62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285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91811"/>
              </p:ext>
            </p:extLst>
          </p:nvPr>
        </p:nvGraphicFramePr>
        <p:xfrm>
          <a:off x="427157" y="4484537"/>
          <a:ext cx="108160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Başlangıç Ar-Ge Projeleri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TÜBİTAK destekli projelerde yürütücülük deneyimi olmayan araştırmacıların</a:t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hazırlama ve yürütme kapasitesini geliştirmek</a:t>
                      </a:r>
                      <a:b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onları daha büyük ölçekli Ar-Ge projelerine hazırlamaktır.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 için sabit, her yıl belli bir “dönem takvimi” yoktur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sürekli başvuru alımına açık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bir formattadır.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ay (2 yıl)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 düzey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8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77589"/>
              </p:ext>
            </p:extLst>
          </p:nvPr>
        </p:nvGraphicFramePr>
        <p:xfrm>
          <a:off x="427157" y="826937"/>
          <a:ext cx="1081606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8073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58351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373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İş Birliği Programı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Ar-Ge işbirliğini artırmak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fonlardan daha fazla yararlanmayı sağlamak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kalite ve teknoloji kapasitesini yükseltmek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Stratejik ortaklıklar kurmak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Çağrılar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belirli tarihlerle değil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işbirlikleri/koşullara bağlı olarak duyuru bazlı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açılır</a:t>
                      </a:r>
                      <a:r>
                        <a:rPr lang="tr-TR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p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roje süresi çağrıya göre değişir.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Ülke/çağrıya göre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54327"/>
              </p:ext>
            </p:extLst>
          </p:nvPr>
        </p:nvGraphicFramePr>
        <p:xfrm>
          <a:off x="427157" y="2747177"/>
          <a:ext cx="1081606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840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Kurumları Ar-Ge Projeleri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Kamu ihtiyaçlarını Ar-Ge ile çözmek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Kamu – Üniversite – Sanayi işbirliğini güçlendirmek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Uygulamaya dönük, çıktı odaklı projeler üretmek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Stratejik ve ulusal kapasiteyi artırmak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takvim yok; 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 ilan edilir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rojeler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aya kadar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desteklenir</a:t>
                      </a: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destekli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01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98524"/>
              </p:ext>
            </p:extLst>
          </p:nvPr>
        </p:nvGraphicFramePr>
        <p:xfrm>
          <a:off x="477033" y="117994"/>
          <a:ext cx="10816060" cy="62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285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5" name="Picture 4" descr="TÜBİTAK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33747"/>
              </p:ext>
            </p:extLst>
          </p:nvPr>
        </p:nvGraphicFramePr>
        <p:xfrm>
          <a:off x="477033" y="746553"/>
          <a:ext cx="108160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840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ve Beşeri Bilimler Araştırma Programı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Beşeri bilimlerin veri toplama ve analiz yoluyla durum tespiti yapmasını ve bu bulgularla bilime yenilikçi katkılar sağlayacak yöntem, yaklaşım ve yorumların geliştirilmesini sağlamak,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Kamu politikalarının geliştirilmesi süreçlerinde bilimsel temellerin oluşturulmasını desteklemek,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Teknolojik ilerlemelerin sosyal etkilerini ortaya koymaktır.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aya kadar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TÜBİTAK 3005 çağrısı “sürekli başvuruya açık” olarak yürütülür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1.200.000 TL (PTİ &amp; kurum hissesi hariç) üst limiti vardır.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66422"/>
              </p:ext>
            </p:extLst>
          </p:nvPr>
        </p:nvGraphicFramePr>
        <p:xfrm>
          <a:off x="477033" y="3755239"/>
          <a:ext cx="1081606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3212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63212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8092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Kariyer Geliştirme Programı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Genç araştırmacıların bilimsel üretim ve proje yürütme deneyimi kazanmaları,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 dünyasında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 araştırmacı adaylarının yetişmesi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Türkiye’nin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düzeyinin ve ulusal yenilik kapasitesinin geliştirilmesi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 insanlarının hem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araştırmacı hem öğretim üyesi olarak kariyerlerini sürdürebilmeleri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amaçlanır.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aya kadar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TÜBİTAK 3501 Programı sürekli başvuruya açık bir modelle yürütülmektedir</a:t>
                      </a:r>
                      <a:r>
                        <a:rPr lang="tr-T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1.500.000 TL (PTİ &amp; kurum hissesi hariç) üst limiti vardır.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3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041" y="299811"/>
            <a:ext cx="10515600" cy="427977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TÜBİTAK – Sanayi (TEYDEB) Ulusal Destek Programları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16025"/>
              </p:ext>
            </p:extLst>
          </p:nvPr>
        </p:nvGraphicFramePr>
        <p:xfrm>
          <a:off x="371343" y="1070581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5413"/>
              </p:ext>
            </p:extLst>
          </p:nvPr>
        </p:nvGraphicFramePr>
        <p:xfrm>
          <a:off x="371343" y="1518637"/>
          <a:ext cx="10974680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58409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Sanayide Ar-Ge kültürünü güçlendirmek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ürün ve teknoloji geliştirilmesini sağlamak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Rekabet gücünü artırmak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Ticarileşmeye dönük Ar-Ge’yi desteklemek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Firmaların Ar-Ge kapasitesini artırmak, yeni ürün/süreç/teknoloji geliştirilmesini sağlamak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 Programı, genel olarak yılda iki çağrı ile yürütülür:</a:t>
                      </a:r>
                      <a:b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Dönem: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Genellikle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Ocak–Mart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arası başvurular alınır,</a:t>
                      </a:r>
                      <a:b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Dönem: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Genellikle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Temmuz–Eylül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arası başvurular alınır.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 :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36 ay (3 yıl)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çağrı dönemi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 ayında açıldı (yaklaşık 8 Ocak 2026 itibarıyla)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başvurular alınmaya başlandı. </a:t>
                      </a:r>
                      <a:b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Başvuru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tarihi yaklaşık 30 Mart 2026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ilan edildi.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Çağrı (2026-2)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takvimi ise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yaklaşık Temmuz–Eylül 2026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döneminde olması beklenir 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bütçesinin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%60–75’i hibe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(üst limit çağrıya bağlı)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70533"/>
              </p:ext>
            </p:extLst>
          </p:nvPr>
        </p:nvGraphicFramePr>
        <p:xfrm>
          <a:off x="371343" y="4189470"/>
          <a:ext cx="10974680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847219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1503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Pazarları Destekleme Programı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Üniversite, araştırma ve sanayi temsilcilerini bir araya getirerek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Ar-Ge işbirlikleri ve proje fikirlerinin paylaşılması için etkinlikleri desteklemek.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1503 Programında sabit bir yıllık çağrı takvimi yoktur.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 Başvurular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yılın herhangi bir iş gününde TÜBİTAK’a yapılabilir.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Etkinlik bazlı destek (çağrıya göre değişir)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78387"/>
              </p:ext>
            </p:extLst>
          </p:nvPr>
        </p:nvGraphicFramePr>
        <p:xfrm>
          <a:off x="371343" y="5042910"/>
          <a:ext cx="1097468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9156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1505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Üniversite–Sanayi İşbirliği Destek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Üniversitelerde, kamu araştırma merkezlerinde veya araştırma altyapılarında üretilen bilgi ve teknolojinin,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sanayi kuruluşlarının ihtiyaçları doğrultusunda ürüne veya sürece dönüştürülerek ticarileştirilmesini sağlamak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 Programı için sabit bir çağrı takvimi yoktur.</a:t>
                      </a:r>
                      <a:b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✔️ Başvurular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yılın her günü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çevrim içi ortamda yapılabilir.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bütçesinin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%75’i hibe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13" name="Picture 4" descr="TÜBİTAK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6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4852"/>
              </p:ext>
            </p:extLst>
          </p:nvPr>
        </p:nvGraphicFramePr>
        <p:xfrm>
          <a:off x="304306" y="878926"/>
          <a:ext cx="10974680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65687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tr-TR" sz="10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 Ar-Ge Başlangıç Destek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Ar-Ge ve yenilik projelerini yürütme kapasitesini geliştirmek,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ürün, süreç ve teknoloji geliştirme faaliyetlerini teşvik etmek,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Kurumsal Ar-Ge kültürü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oluşturmak,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Rekabet gücünü hem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hem de uluslararası piyasalarda artırmak.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18 ay (1,5 yıl)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açılış tarihi: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Ocak 2026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itibarıyla başvuru sistemi üzerinden başvuru alınmaya başlanmıştır.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Kuruluş bazlı ön kayıt son tarihi: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Mart 2026 (23:59 TSİ)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başvuru (projelerin </a:t>
                      </a:r>
                      <a:r>
                        <a:rPr lang="tr-TR" sz="1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PRODİS’e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yüklenmesi):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Mart 2026 (23:59 TSİ)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📌 TÜBİTAK genellikle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yılda 2 çağrı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açar:</a:t>
                      </a:r>
                    </a:p>
                    <a:p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Ocak–Mart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Temmuz–Ağustos/Kasım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dönemlerinde olur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tr-TR" sz="1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 TL civarında üst sınır olabiliyor (çağrıya göre değişir).</a:t>
                      </a:r>
                      <a:r>
                        <a:rPr lang="tr-TR" sz="10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59634"/>
              </p:ext>
            </p:extLst>
          </p:nvPr>
        </p:nvGraphicFramePr>
        <p:xfrm>
          <a:off x="304306" y="3690706"/>
          <a:ext cx="1097468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706637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Öncelikli Alanlar Ar-Ge Destek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Ülkenin </a:t>
                      </a: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teknolojik yeterliliğini ve bilgi birikimini artırmak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 yeteneklerin farklı alanlarda değerlendirilmesini sağlamak,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Yenilikçi ve özgün teknolojilerin geliştirilmesine ivme kazandırmak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Katma değeri yüksek üretimi artırmak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 açığı ve dışa bağımlılığı azaltmak gibi stratejik hedeflere katkı sağlamak.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 36 ay (3 yıl)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belirlenmiştir.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Dönemsel / çağrılı program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sabit takvim yok, çağrı duyurularına göre başvuru tarihi belirlenir.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yüksek bütçeli destekler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pic>
        <p:nvPicPr>
          <p:cNvPr id="8" name="Picture 4" descr="TÜBİTAK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72252"/>
              </p:ext>
            </p:extLst>
          </p:nvPr>
        </p:nvGraphicFramePr>
        <p:xfrm>
          <a:off x="304306" y="419286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08D4BD0-BA5E-6432-3D9F-51A43FB0D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4221"/>
              </p:ext>
            </p:extLst>
          </p:nvPr>
        </p:nvGraphicFramePr>
        <p:xfrm>
          <a:off x="304306" y="5763346"/>
          <a:ext cx="10974680" cy="70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 BİGG Yatırım (Eski adı 1512)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BİGG Yatırım – Yatırım Tabanlı Girişimcilik Destek Programı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Yenilikçi iş fikrine sahip girişimcilerin teknoloji tabanlı şirket kurmasını ve fikirlerini ticarileştirmesini desteklemek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Genellikle 18-36 ay arası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Yatırım karşılığı hisse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6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93411"/>
              </p:ext>
            </p:extLst>
          </p:nvPr>
        </p:nvGraphicFramePr>
        <p:xfrm>
          <a:off x="462247" y="524466"/>
          <a:ext cx="10974680" cy="45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545832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596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Kodu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Amaç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Süresi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Bütçe/Destek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23955"/>
              </p:ext>
            </p:extLst>
          </p:nvPr>
        </p:nvGraphicFramePr>
        <p:xfrm>
          <a:off x="462247" y="917827"/>
          <a:ext cx="10974680" cy="2331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36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936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562458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1827414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48519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 Tabanlı Teknoloji Transferi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Üniversiteler, araştırma altyapıları, teknoloji geliştirme bölgeleri ve kamu Ar-Ge kuruluşlarında geliştirilen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patentli teknolojilerin sanayiye aktarılmasını ve ticarileştirilmesini sağlamak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Bu, lisanslama veya devretme yollarıyla yapılabilir ve Türkiye’de yerleşik sermaye şirketleri tarafından ticari ürün veya sürece dönüşmesi hedeflenir.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süre: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 süre: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ay (5 yıl)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 bazlı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sabit dönem yok, duyurularla açılır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Çağrıya bağlı hibe/destek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2-3.000.000 TL’ye kadar destek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%75’e kadar hibe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57595"/>
              </p:ext>
            </p:extLst>
          </p:nvPr>
        </p:nvGraphicFramePr>
        <p:xfrm>
          <a:off x="462248" y="3249547"/>
          <a:ext cx="10974682" cy="3026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994">
                  <a:extLst>
                    <a:ext uri="{9D8B030D-6E8A-4147-A177-3AD203B41FA5}">
                      <a16:colId xmlns:a16="http://schemas.microsoft.com/office/drawing/2014/main" val="1476844464"/>
                    </a:ext>
                  </a:extLst>
                </a:gridCol>
                <a:gridCol w="2241078">
                  <a:extLst>
                    <a:ext uri="{9D8B030D-6E8A-4147-A177-3AD203B41FA5}">
                      <a16:colId xmlns:a16="http://schemas.microsoft.com/office/drawing/2014/main" val="201190646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171495946"/>
                    </a:ext>
                  </a:extLst>
                </a:gridCol>
                <a:gridCol w="2568633">
                  <a:extLst>
                    <a:ext uri="{9D8B030D-6E8A-4147-A177-3AD203B41FA5}">
                      <a16:colId xmlns:a16="http://schemas.microsoft.com/office/drawing/2014/main" val="3704299094"/>
                    </a:ext>
                  </a:extLst>
                </a:gridCol>
                <a:gridCol w="1827417">
                  <a:extLst>
                    <a:ext uri="{9D8B030D-6E8A-4147-A177-3AD203B41FA5}">
                      <a16:colId xmlns:a16="http://schemas.microsoft.com/office/drawing/2014/main" val="68433894"/>
                    </a:ext>
                  </a:extLst>
                </a:gridCol>
              </a:tblGrid>
              <a:tr h="302656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Siparişe Dayalı Ar-Ge Projeleri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müşteri kuruluşun (sanayi firması vs.) belirlediği teknik ihtiyaca/siparişe uygun Ar-Ge projelerini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KOBİ’ler tarafından yürütülerek hızla ürüne dönüşebilir çıktılara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dönüştürmek.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Bu, Ar-Ge çıktılarının </a:t>
                      </a: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pazara hızlı çıkmasını, ticarileşmesini ve sanayi-akademi/KOBİ işbirliğini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güçlendirmeyi hedefler.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 24 ay (2 yıl)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uygulanır.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Çağrıya bağlı, yüksek oranlı destek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83421"/>
              </p:ext>
            </p:extLst>
          </p:nvPr>
        </p:nvGraphicFramePr>
        <p:xfrm>
          <a:off x="7148376" y="4165226"/>
          <a:ext cx="2427886" cy="161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10">
                  <a:extLst>
                    <a:ext uri="{9D8B030D-6E8A-4147-A177-3AD203B41FA5}">
                      <a16:colId xmlns:a16="http://schemas.microsoft.com/office/drawing/2014/main" val="441359321"/>
                    </a:ext>
                  </a:extLst>
                </a:gridCol>
                <a:gridCol w="789710">
                  <a:extLst>
                    <a:ext uri="{9D8B030D-6E8A-4147-A177-3AD203B41FA5}">
                      <a16:colId xmlns:a16="http://schemas.microsoft.com/office/drawing/2014/main" val="345208959"/>
                    </a:ext>
                  </a:extLst>
                </a:gridCol>
                <a:gridCol w="848466">
                  <a:extLst>
                    <a:ext uri="{9D8B030D-6E8A-4147-A177-3AD203B41FA5}">
                      <a16:colId xmlns:a16="http://schemas.microsoft.com/office/drawing/2014/main" val="3590063319"/>
                    </a:ext>
                  </a:extLst>
                </a:gridCol>
              </a:tblGrid>
              <a:tr h="396204"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Çağrı Dönemi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Başlangıç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Kapanış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6527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Ocak</a:t>
                      </a:r>
                      <a:r>
                        <a:rPr lang="tr-TR" sz="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tr-TR" sz="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Mart 2026</a:t>
                      </a:r>
                      <a:endParaRPr lang="tr-T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79779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Mayıs</a:t>
                      </a:r>
                      <a:r>
                        <a:rPr lang="tr-TR" sz="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tr-TR" sz="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Temmuz 2026</a:t>
                      </a:r>
                      <a:endParaRPr lang="tr-T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12435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Eylül</a:t>
                      </a:r>
                      <a:r>
                        <a:rPr lang="tr-TR" sz="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</a:t>
                      </a:r>
                      <a:endParaRPr lang="tr-TR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Kasım 2026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79245"/>
                  </a:ext>
                </a:extLst>
              </a:tr>
            </a:tbl>
          </a:graphicData>
        </a:graphic>
      </p:graphicFrame>
      <p:pic>
        <p:nvPicPr>
          <p:cNvPr id="2" name="Picture 4" descr="TÜBİTAK - Vikipedi">
            <a:extLst>
              <a:ext uri="{FF2B5EF4-FFF2-40B4-BE49-F238E27FC236}">
                <a16:creationId xmlns:a16="http://schemas.microsoft.com/office/drawing/2014/main" id="{9BBD024A-A33A-4FD7-1F32-AFACE6E4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31" y="5958553"/>
            <a:ext cx="729310" cy="8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4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4822</Words>
  <Application>Microsoft Macintosh PowerPoint</Application>
  <PresentationFormat>Geniş ekran</PresentationFormat>
  <Paragraphs>759</Paragraphs>
  <Slides>32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2- TÜBİTAK – Sanayi (TEYDEB) Ulusal Destek Programları</vt:lpstr>
      <vt:lpstr>PowerPoint Sunusu</vt:lpstr>
      <vt:lpstr>PowerPoint Sunusu</vt:lpstr>
      <vt:lpstr>3) TÜBİTAK – BİDEB (Öğrenci/İnsan Kaynağı)</vt:lpstr>
      <vt:lpstr>PowerPoint Sunusu</vt:lpstr>
      <vt:lpstr>PowerPoint Sunusu</vt:lpstr>
      <vt:lpstr>PowerPoint Sunusu</vt:lpstr>
      <vt:lpstr>4- TÜSEB – Akademik Ve Sağlık Odaklı Proje Destekleri</vt:lpstr>
      <vt:lpstr>PowerPoint Sunusu</vt:lpstr>
      <vt:lpstr>PowerPoint Sunusu</vt:lpstr>
      <vt:lpstr>PowerPoint Sunusu</vt:lpstr>
      <vt:lpstr>5-KOSGEB – İşletme / Girişim Odaklı Destek Programları</vt:lpstr>
      <vt:lpstr>PowerPoint Sunusu</vt:lpstr>
      <vt:lpstr>PowerPoint Sunusu</vt:lpstr>
      <vt:lpstr>6-Avrupa Birliği / Avrupa Programları (Horizon Europe ve İlişkili Programlar)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Ece Güler</cp:lastModifiedBy>
  <cp:revision>55</cp:revision>
  <dcterms:created xsi:type="dcterms:W3CDTF">2026-02-06T18:04:35Z</dcterms:created>
  <dcterms:modified xsi:type="dcterms:W3CDTF">2026-03-13T08:06:48Z</dcterms:modified>
</cp:coreProperties>
</file>